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5"/>
  </p:notesMasterIdLst>
  <p:sldIdLst>
    <p:sldId id="257" r:id="rId3"/>
    <p:sldId id="285" r:id="rId4"/>
    <p:sldId id="259" r:id="rId5"/>
    <p:sldId id="278" r:id="rId6"/>
    <p:sldId id="260" r:id="rId7"/>
    <p:sldId id="262" r:id="rId8"/>
    <p:sldId id="263" r:id="rId9"/>
    <p:sldId id="286" r:id="rId10"/>
    <p:sldId id="266" r:id="rId11"/>
    <p:sldId id="264" r:id="rId12"/>
    <p:sldId id="265" r:id="rId13"/>
    <p:sldId id="267" r:id="rId14"/>
    <p:sldId id="279" r:id="rId15"/>
    <p:sldId id="269" r:id="rId16"/>
    <p:sldId id="280" r:id="rId17"/>
    <p:sldId id="271" r:id="rId18"/>
    <p:sldId id="281" r:id="rId19"/>
    <p:sldId id="273" r:id="rId20"/>
    <p:sldId id="282" r:id="rId21"/>
    <p:sldId id="28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B92D6-E180-4506-A633-63031FFBA41C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B698D-91ED-40AA-9105-2EA8EB432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s-help://MS.SQLCC.v10/MS.SQLSVR.v10.en/s10de_0evalplan/html/26b28045-c3c2-465a-b564-bf2189e93fdc.htm" TargetMode="External"/><Relationship Id="rId7" Type="http://schemas.openxmlformats.org/officeDocument/2006/relationships/image" Target="../media/image6.png"/><Relationship Id="rId2" Type="http://schemas.openxmlformats.org/officeDocument/2006/relationships/hyperlink" Target="ms-help://MS.SQLCC.v9/MS.SQLSVR.v9.en/udb9/html/26b28045-c3c2-465a-b564-bf2189e93fdc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hyperlink" Target="ms-help://MS.SQLCC.v10/MS.SQLSVR.v10.en/s10de_0evalplan/html/1efeba1f-f848-4861-9af3-594e5ab3b597.htm" TargetMode="External"/><Relationship Id="rId4" Type="http://schemas.openxmlformats.org/officeDocument/2006/relationships/hyperlink" Target="ms-help://MS.SQLCC.v9/MS.SQLSVR.v9.en/udb9/html/1efeba1f-f848-4861-9af3-594e5ab3b597.ht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Server Indexing for the </a:t>
            </a:r>
            <a:r>
              <a:rPr lang="en-US" smtClean="0"/>
              <a:t>Client Developer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Denny Cherry</a:t>
            </a:r>
          </a:p>
          <a:p>
            <a:r>
              <a:rPr lang="en-US" dirty="0" smtClean="0"/>
              <a:t>Manager of Information Systems</a:t>
            </a:r>
          </a:p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MVP, MCSA, MCDBA, MCTS, MCITP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Full Text Indexes (SQL 2005 and below)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and managed outside of the database via Microsoft Search Service</a:t>
            </a:r>
          </a:p>
          <a:p>
            <a:r>
              <a:rPr lang="en-US" dirty="0" smtClean="0"/>
              <a:t>Backed up with the database (starting in SQL 2005)</a:t>
            </a:r>
          </a:p>
          <a:p>
            <a:r>
              <a:rPr lang="en-US" dirty="0" smtClean="0"/>
              <a:t>Searches entire index and returns all matches, which you then filter against your normal table to return correct set of rows.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Full Text Indexes (SQL 2008 and 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stored within the database</a:t>
            </a:r>
          </a:p>
          <a:p>
            <a:r>
              <a:rPr lang="en-US" dirty="0" smtClean="0"/>
              <a:t>Command is still parsed via MS Search service, but looking is done natively</a:t>
            </a:r>
          </a:p>
          <a:p>
            <a:r>
              <a:rPr lang="en-US" dirty="0" smtClean="0"/>
              <a:t>Full text search now only searches the required subset of rows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you to index specific nodes of the XML document</a:t>
            </a:r>
          </a:p>
          <a:p>
            <a:r>
              <a:rPr lang="en-US" dirty="0" smtClean="0"/>
              <a:t>249 XML Indexes pre table</a:t>
            </a:r>
          </a:p>
          <a:p>
            <a:r>
              <a:rPr lang="en-US" dirty="0" smtClean="0"/>
              <a:t>Requires a Clustered Index on the table</a:t>
            </a:r>
          </a:p>
          <a:p>
            <a:r>
              <a:rPr lang="en-US" dirty="0" smtClean="0"/>
              <a:t>Each xml column can have a single primary XML index and multiple secondary XML indexes</a:t>
            </a:r>
          </a:p>
          <a:p>
            <a:r>
              <a:rPr lang="en-US" dirty="0" smtClean="0"/>
              <a:t>XML Indexes can only be created on a single XML 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b="1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Misconceptions about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Indexes don’t require </a:t>
            </a:r>
            <a:r>
              <a:rPr lang="en-US" dirty="0" smtClean="0"/>
              <a:t>maintenance</a:t>
            </a:r>
            <a:endParaRPr lang="en-US" dirty="0" smtClean="0"/>
          </a:p>
          <a:p>
            <a:r>
              <a:rPr lang="en-US" dirty="0" smtClean="0"/>
              <a:t>If I create one index for each column in my where clause I’ll be fine</a:t>
            </a:r>
          </a:p>
          <a:p>
            <a:r>
              <a:rPr lang="en-US" dirty="0" smtClean="0"/>
              <a:t>The table is sorted based on the order of the Clustered Index</a:t>
            </a:r>
          </a:p>
          <a:p>
            <a:r>
              <a:rPr lang="en-US" dirty="0" smtClean="0"/>
              <a:t>Clustered Indexes are required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b="1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Downsides to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Indexes take up space</a:t>
            </a:r>
          </a:p>
          <a:p>
            <a:pPr lvl="1"/>
            <a:r>
              <a:rPr lang="en-US" dirty="0" smtClean="0"/>
              <a:t>On large complex databases the indexes can take up more space than the table</a:t>
            </a:r>
          </a:p>
          <a:p>
            <a:pPr lvl="1"/>
            <a:r>
              <a:rPr lang="en-US" dirty="0" smtClean="0"/>
              <a:t>Data is duplicated in each index which contains the column</a:t>
            </a:r>
          </a:p>
          <a:p>
            <a:r>
              <a:rPr lang="en-US" dirty="0" smtClean="0"/>
              <a:t>Indexes slow down insert, update, delete (especially full text indexes) statements</a:t>
            </a:r>
          </a:p>
          <a:p>
            <a:r>
              <a:rPr lang="en-US" dirty="0" smtClean="0"/>
              <a:t>Using the wrong index can be slower than using no index</a:t>
            </a:r>
          </a:p>
          <a:p>
            <a:r>
              <a:rPr lang="en-US" dirty="0" smtClean="0"/>
              <a:t>Encrypted data can’t be effectively indexed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b="1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Index Tuning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Fillfactor</a:t>
            </a:r>
            <a:endParaRPr lang="en-US" dirty="0" smtClean="0"/>
          </a:p>
          <a:p>
            <a:pPr lvl="1"/>
            <a:r>
              <a:rPr lang="en-US" dirty="0" smtClean="0"/>
              <a:t>Tells the SQL Server how much free space to leave in the leaf level pages.</a:t>
            </a:r>
          </a:p>
          <a:p>
            <a:r>
              <a:rPr lang="en-US" dirty="0" smtClean="0"/>
              <a:t>Padding</a:t>
            </a:r>
          </a:p>
          <a:p>
            <a:pPr lvl="1"/>
            <a:r>
              <a:rPr lang="en-US" dirty="0" smtClean="0"/>
              <a:t>Tells the SQL Server to use the </a:t>
            </a:r>
            <a:r>
              <a:rPr lang="en-US" dirty="0" err="1" smtClean="0"/>
              <a:t>Fillfactor</a:t>
            </a:r>
            <a:r>
              <a:rPr lang="en-US" dirty="0" smtClean="0"/>
              <a:t> setting to leave free space in the intermediate-level pages.</a:t>
            </a:r>
          </a:p>
          <a:p>
            <a:r>
              <a:rPr lang="en-US" dirty="0" smtClean="0"/>
              <a:t>Online Rebuilds</a:t>
            </a:r>
          </a:p>
          <a:p>
            <a:r>
              <a:rPr lang="en-US" dirty="0" smtClean="0"/>
              <a:t>Data Compression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Advanced Index Tuning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CREATE INDEX </a:t>
            </a:r>
            <a:r>
              <a:rPr lang="en-US" dirty="0" err="1" smtClean="0"/>
              <a:t>MyIndex</a:t>
            </a:r>
            <a:r>
              <a:rPr lang="en-US" dirty="0" smtClean="0"/>
              <a:t> ON </a:t>
            </a:r>
            <a:r>
              <a:rPr lang="en-US" dirty="0" err="1" smtClean="0"/>
              <a:t>dbo.MyTable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ON (Col1, Col5, Col3)</a:t>
            </a:r>
          </a:p>
          <a:p>
            <a:pPr>
              <a:buNone/>
            </a:pPr>
            <a:r>
              <a:rPr lang="en-US" dirty="0" smtClean="0"/>
              <a:t>INCLUDE (Col4, Col2)</a:t>
            </a:r>
          </a:p>
          <a:p>
            <a:pPr>
              <a:buNone/>
            </a:pPr>
            <a:r>
              <a:rPr lang="en-US" dirty="0" smtClean="0"/>
              <a:t>WHERE Col6 = ‘Value3’</a:t>
            </a:r>
          </a:p>
          <a:p>
            <a:pPr>
              <a:buNone/>
            </a:pPr>
            <a:r>
              <a:rPr lang="en-US" dirty="0" smtClean="0"/>
              <a:t>WITH (FILLFACTOR=70, PAD_INDEX=ON, ONLINE=ON, DATA_COMPRESSION = ROW | PAGE);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 or Coauthor of 4 books</a:t>
            </a:r>
          </a:p>
          <a:p>
            <a:r>
              <a:rPr lang="en-US" dirty="0" smtClean="0"/>
              <a:t>6+ SQL Mag articles</a:t>
            </a:r>
          </a:p>
          <a:p>
            <a:r>
              <a:rPr lang="en-US" dirty="0" smtClean="0"/>
              <a:t>Dozens of other articles</a:t>
            </a:r>
          </a:p>
          <a:p>
            <a:r>
              <a:rPr lang="en-US" dirty="0" smtClean="0"/>
              <a:t>Microsoft MVP since Oct 2008</a:t>
            </a:r>
          </a:p>
          <a:p>
            <a:r>
              <a:rPr lang="en-US" dirty="0" smtClean="0"/>
              <a:t>12 Microsoft SQL Certifications</a:t>
            </a:r>
          </a:p>
          <a:p>
            <a:pPr lvl="1"/>
            <a:r>
              <a:rPr lang="en-US" sz="2000" dirty="0" smtClean="0"/>
              <a:t>1 of 2 MCM Test Completed (go me)</a:t>
            </a:r>
          </a:p>
          <a:p>
            <a:r>
              <a:rPr lang="en-US" dirty="0" smtClean="0"/>
              <a:t>Sr. DBA for Phreesia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2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147" y="2188033"/>
            <a:ext cx="230505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291" y="3172646"/>
            <a:ext cx="23241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42" y="1033603"/>
            <a:ext cx="2314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72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Index </a:t>
            </a:r>
            <a:r>
              <a:rPr lang="en-US" dirty="0" smtClean="0"/>
              <a:t>B-Tree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Clustered (BOL </a:t>
            </a:r>
            <a:r>
              <a:rPr lang="en-US" sz="2000" dirty="0" smtClean="0">
                <a:hlinkClick r:id="rId2"/>
              </a:rPr>
              <a:t>2005 </a:t>
            </a:r>
            <a:r>
              <a:rPr lang="en-US" sz="2000" dirty="0" smtClean="0"/>
              <a:t>/ </a:t>
            </a:r>
            <a:r>
              <a:rPr lang="en-US" sz="2000" dirty="0" smtClean="0">
                <a:hlinkClick r:id="rId3"/>
              </a:rPr>
              <a:t>2008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Non-Clustered (BOL </a:t>
            </a:r>
            <a:r>
              <a:rPr lang="en-US" sz="2000" dirty="0" smtClean="0">
                <a:hlinkClick r:id="rId4"/>
              </a:rPr>
              <a:t>2005 </a:t>
            </a:r>
            <a:r>
              <a:rPr lang="en-US" sz="2000" dirty="0" smtClean="0"/>
              <a:t>/ </a:t>
            </a:r>
            <a:r>
              <a:rPr lang="en-US" sz="2000" dirty="0" smtClean="0">
                <a:solidFill>
                  <a:schemeClr val="accent1"/>
                </a:solidFill>
                <a:hlinkClick r:id="rId5"/>
              </a:rPr>
              <a:t>2008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7" name="Content Placeholder 6" descr="page levels (clustered).bmp"/>
          <p:cNvPicPr>
            <a:picLocks noGrp="1" noChangeAspect="1"/>
          </p:cNvPicPr>
          <p:nvPr>
            <p:ph sz="quarter" idx="2"/>
          </p:nvPr>
        </p:nvPicPr>
        <p:blipFill>
          <a:blip r:embed="rId6"/>
          <a:stretch>
            <a:fillRect/>
          </a:stretch>
        </p:blipFill>
        <p:spPr>
          <a:xfrm>
            <a:off x="683332" y="2514600"/>
            <a:ext cx="3587924" cy="3846513"/>
          </a:xfrm>
        </p:spPr>
      </p:pic>
      <p:pic>
        <p:nvPicPr>
          <p:cNvPr id="8" name="Content Placeholder 7" descr="page levels (non-clustered).bmp"/>
          <p:cNvPicPr>
            <a:picLocks noGrp="1" noChangeAspect="1"/>
          </p:cNvPicPr>
          <p:nvPr>
            <p:ph sz="quarter" idx="4"/>
          </p:nvPr>
        </p:nvPicPr>
        <p:blipFill>
          <a:blip r:embed="rId7"/>
          <a:stretch>
            <a:fillRect/>
          </a:stretch>
        </p:blipFill>
        <p:spPr>
          <a:xfrm>
            <a:off x="4645025" y="2589963"/>
            <a:ext cx="4041775" cy="369578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91064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mrdenny@mrdenny.com</a:t>
            </a:r>
            <a:endParaRPr lang="en-US" dirty="0" smtClean="0"/>
          </a:p>
          <a:p>
            <a:r>
              <a:rPr lang="en-US" dirty="0" smtClean="0"/>
              <a:t>http://itke.techtarget.com/sql-server/</a:t>
            </a:r>
          </a:p>
          <a:p>
            <a:r>
              <a:rPr lang="en-US" dirty="0" smtClean="0"/>
              <a:t>http://www.twitter.com/mrdenny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Please rate my presentation at http://speakerrate.com/mrdenny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Kinds of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Kinds </a:t>
            </a:r>
            <a:r>
              <a:rPr lang="en-US" dirty="0" smtClean="0"/>
              <a:t>of Indexes</a:t>
            </a:r>
          </a:p>
          <a:p>
            <a:pPr lvl="1"/>
            <a:r>
              <a:rPr lang="en-US" dirty="0" smtClean="0"/>
              <a:t>Clustered</a:t>
            </a:r>
          </a:p>
          <a:p>
            <a:pPr lvl="1"/>
            <a:r>
              <a:rPr lang="en-US" dirty="0" smtClean="0"/>
              <a:t>Non-clustered</a:t>
            </a:r>
          </a:p>
          <a:p>
            <a:pPr lvl="1"/>
            <a:r>
              <a:rPr lang="en-US" dirty="0" smtClean="0"/>
              <a:t>Full Text</a:t>
            </a:r>
          </a:p>
          <a:p>
            <a:pPr lvl="1"/>
            <a:r>
              <a:rPr lang="en-US" dirty="0" smtClean="0"/>
              <a:t>XML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Clustered Index per table</a:t>
            </a:r>
          </a:p>
          <a:p>
            <a:r>
              <a:rPr lang="en-US" dirty="0" smtClean="0"/>
              <a:t>Contain Full Copy of row data within in the index</a:t>
            </a:r>
          </a:p>
          <a:p>
            <a:r>
              <a:rPr lang="en-US" dirty="0" smtClean="0"/>
              <a:t>Up to 16 indexed columns can be part of the index</a:t>
            </a:r>
          </a:p>
          <a:p>
            <a:pPr lvl="1"/>
            <a:r>
              <a:rPr lang="en-US" dirty="0" smtClean="0"/>
              <a:t>(15 if the table contains any XML indexes)</a:t>
            </a:r>
          </a:p>
          <a:p>
            <a:r>
              <a:rPr lang="en-US" dirty="0" smtClean="0"/>
              <a:t>Primary Key will by default be the Clustered Index</a:t>
            </a:r>
          </a:p>
          <a:p>
            <a:r>
              <a:rPr lang="en-US" dirty="0" smtClean="0"/>
              <a:t>Must be created on the same </a:t>
            </a:r>
            <a:r>
              <a:rPr lang="en-US" dirty="0" err="1" smtClean="0"/>
              <a:t>filegroup</a:t>
            </a:r>
            <a:r>
              <a:rPr lang="en-US" dirty="0" smtClean="0"/>
              <a:t> as the </a:t>
            </a:r>
            <a:r>
              <a:rPr lang="en-US" dirty="0" smtClean="0"/>
              <a:t>table</a:t>
            </a:r>
          </a:p>
          <a:p>
            <a:r>
              <a:rPr lang="en-US" dirty="0" smtClean="0"/>
              <a:t>Clustered Indexes should be as narrow as possible</a:t>
            </a:r>
          </a:p>
          <a:p>
            <a:r>
              <a:rPr lang="en-US" dirty="0" smtClean="0"/>
              <a:t>While not required, they are highly recommended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Non-clustered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Up to 999 per table</a:t>
            </a:r>
          </a:p>
          <a:p>
            <a:r>
              <a:rPr lang="en-US" dirty="0" smtClean="0"/>
              <a:t>Up to 16 indexed columns in the index</a:t>
            </a:r>
          </a:p>
          <a:p>
            <a:r>
              <a:rPr lang="en-US" dirty="0" smtClean="0"/>
              <a:t>Non-indexed columns can be included via INCLUDE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Non-Clustered indexes always contain the clustered index columns (when table has a clustered index)</a:t>
            </a:r>
          </a:p>
          <a:p>
            <a:r>
              <a:rPr lang="en-US" dirty="0" smtClean="0"/>
              <a:t>When table is a heap, the Row ID is stored in every non-clustered index.</a:t>
            </a:r>
          </a:p>
          <a:p>
            <a:r>
              <a:rPr lang="en-US" dirty="0" smtClean="0"/>
              <a:t>Can </a:t>
            </a:r>
            <a:r>
              <a:rPr lang="en-US" dirty="0" smtClean="0"/>
              <a:t>be created on any </a:t>
            </a:r>
            <a:r>
              <a:rPr lang="en-US" dirty="0" err="1" smtClean="0"/>
              <a:t>filegroup</a:t>
            </a:r>
            <a:r>
              <a:rPr lang="en-US" dirty="0" smtClean="0"/>
              <a:t> within the database</a:t>
            </a:r>
          </a:p>
          <a:p>
            <a:r>
              <a:rPr lang="en-US" dirty="0" smtClean="0"/>
              <a:t>Can be filtered indexes to include fewer rows in the index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unique and non-unique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Non-Unique indexes have an extra column called the </a:t>
            </a:r>
            <a:r>
              <a:rPr lang="en-US" dirty="0" err="1" smtClean="0"/>
              <a:t>uniqueifier</a:t>
            </a:r>
            <a:r>
              <a:rPr lang="en-US" dirty="0" smtClean="0"/>
              <a:t> which ensures that values within the index are unique. </a:t>
            </a:r>
          </a:p>
          <a:p>
            <a:r>
              <a:rPr lang="en-US" dirty="0" err="1" smtClean="0"/>
              <a:t>Uniqueifier</a:t>
            </a:r>
            <a:r>
              <a:rPr lang="en-US" dirty="0" smtClean="0"/>
              <a:t> is only used for rows which are not unique.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379389"/>
              </p:ext>
            </p:extLst>
          </p:nvPr>
        </p:nvGraphicFramePr>
        <p:xfrm>
          <a:off x="3352800" y="3733800"/>
          <a:ext cx="2133600" cy="2895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1066800"/>
              </a:tblGrid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EmpId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Uniqufier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2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83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Text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accessed via normal SELECT statements</a:t>
            </a:r>
          </a:p>
          <a:p>
            <a:r>
              <a:rPr lang="en-US" dirty="0" smtClean="0"/>
              <a:t>Require use of a predicate:</a:t>
            </a:r>
          </a:p>
          <a:p>
            <a:pPr lvl="1"/>
            <a:r>
              <a:rPr lang="en-US" dirty="0" smtClean="0"/>
              <a:t>CONTAINS</a:t>
            </a:r>
          </a:p>
          <a:p>
            <a:pPr lvl="1"/>
            <a:r>
              <a:rPr lang="en-US" dirty="0" smtClean="0"/>
              <a:t>CONTAINSTABLE</a:t>
            </a:r>
          </a:p>
          <a:p>
            <a:pPr lvl="1"/>
            <a:r>
              <a:rPr lang="en-US" dirty="0" smtClean="0"/>
              <a:t>FREETEXT</a:t>
            </a:r>
          </a:p>
          <a:p>
            <a:pPr lvl="1"/>
            <a:r>
              <a:rPr lang="en-US" dirty="0" smtClean="0"/>
              <a:t>FREETEXTTABLE</a:t>
            </a:r>
          </a:p>
          <a:p>
            <a:r>
              <a:rPr lang="en-US" dirty="0" smtClean="0"/>
              <a:t>Can be used to search binary values (doc, </a:t>
            </a:r>
            <a:r>
              <a:rPr lang="en-US" dirty="0" err="1" smtClean="0"/>
              <a:t>docx</a:t>
            </a:r>
            <a:r>
              <a:rPr lang="en-US" dirty="0" smtClean="0"/>
              <a:t>, </a:t>
            </a:r>
            <a:r>
              <a:rPr lang="en-US" dirty="0" err="1" smtClean="0"/>
              <a:t>xls</a:t>
            </a:r>
            <a:r>
              <a:rPr lang="en-US" dirty="0" smtClean="0"/>
              <a:t>, </a:t>
            </a:r>
            <a:r>
              <a:rPr lang="en-US" dirty="0" err="1" smtClean="0"/>
              <a:t>pdf</a:t>
            </a:r>
            <a:r>
              <a:rPr lang="en-US" dirty="0" smtClean="0"/>
              <a:t>) stored within the database.</a:t>
            </a:r>
          </a:p>
          <a:p>
            <a:r>
              <a:rPr lang="en-US" dirty="0" smtClean="0"/>
              <a:t>Natural Language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2009-01-18T12:10:19Z</outs:dateTime>
      <outs:isPinned>true</outs:isPinned>
    </outs:relatedDate>
    <outs:relatedDate>
      <outs:type>2</outs:type>
      <outs:displayName>Created</outs:displayName>
      <outs:dateTime>2006-08-16T00:00:00Z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Denny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DF47C54C-A772-40D3-9380-2220CA727DD3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83</TotalTime>
  <Words>811</Words>
  <Application>Microsoft Office PowerPoint</Application>
  <PresentationFormat>On-screen Show (4:3)</PresentationFormat>
  <Paragraphs>150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SQL Server Indexing for the Client Developer</vt:lpstr>
      <vt:lpstr>About Me</vt:lpstr>
      <vt:lpstr>Today’s Goals</vt:lpstr>
      <vt:lpstr>Today’s Goals</vt:lpstr>
      <vt:lpstr>Different Kinds of Indexes</vt:lpstr>
      <vt:lpstr>Clustered Indexes</vt:lpstr>
      <vt:lpstr>Non-clustered Index</vt:lpstr>
      <vt:lpstr>Differences between unique and non-unique indexes</vt:lpstr>
      <vt:lpstr>Full Text Indexes</vt:lpstr>
      <vt:lpstr>Full Text Indexes (SQL 2005 and below)</vt:lpstr>
      <vt:lpstr>Full Text Indexes (SQL 2008 and up)</vt:lpstr>
      <vt:lpstr>XML Indexes</vt:lpstr>
      <vt:lpstr>Today’s Goals</vt:lpstr>
      <vt:lpstr>Common Misconceptions about indexes</vt:lpstr>
      <vt:lpstr>Today’s Goals</vt:lpstr>
      <vt:lpstr>Downsides to indexes</vt:lpstr>
      <vt:lpstr>Today’s Goals</vt:lpstr>
      <vt:lpstr>Advanced Index Tuning Techniques</vt:lpstr>
      <vt:lpstr>Using the Advanced Index Tuning Techniques</vt:lpstr>
      <vt:lpstr>Physical Index B-Tree Layout</vt:lpstr>
      <vt:lpstr>Q &amp; A</vt:lpstr>
      <vt:lpstr>Denny Cherry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Indexing for the Client Developer</dc:title>
  <dc:creator>Denny</dc:creator>
  <cp:lastModifiedBy>dcherry</cp:lastModifiedBy>
  <cp:revision>26</cp:revision>
  <dcterms:created xsi:type="dcterms:W3CDTF">2006-08-16T00:00:00Z</dcterms:created>
  <dcterms:modified xsi:type="dcterms:W3CDTF">2011-01-24T00:10:10Z</dcterms:modified>
</cp:coreProperties>
</file>